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448A-C9AD-2A42-B5A9-D8F4ED9C8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87F227-6A5B-7644-B510-13A665778E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6C86C-502F-B346-AB97-9CF32EA2C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631BF-8DCF-7145-8B03-2A718065C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FAC17-ECB7-5147-99E7-FD540CD37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74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D4FC9-41FA-214B-A5A7-6F019088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3D7C5-29DC-3840-AC7D-F7FC1498A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6E11D-FD31-A04E-8839-6F0A1941D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AE2FA-C211-9E45-9CB2-96C6B53C8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FA44E-1521-0F4A-8A7C-71549368A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051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246860-8CFA-824A-A336-55043AF2B1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5F1177-2581-E74C-B7DA-EB63C2F75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05139-5B5F-424B-A9A5-306E1E46A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86167-F07F-8A49-80EB-5163E11AD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1BD99-4769-8143-8C24-7BCD5CD65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05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3E728-B21A-FD4E-A846-37EF508A3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16064-0CA8-A14C-A5D1-20BEB3FEB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802AA-4AC5-4243-95C7-5F87C794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809AF-8A93-E24F-AE57-B6E6820AF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CD053-BF16-8E47-80CD-4A55E36E3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176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C2BA0-4946-0740-AC9B-113E3F6E5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5193F-B2A4-0343-99EE-1D0D32D75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20103-C086-CF44-B427-D3C8FF8BC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D84AA-0851-5D42-B23B-C21EAA127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3A52E-EC7F-A44D-8AB4-39F2FCA27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21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B292-F374-AD42-A146-EF4FF3B68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6E423-371F-D14F-9FC7-74E0BD4A66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822E18-B8DC-A845-822C-F086A35114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E5FED-F4DD-4C45-B1F7-FD32E4251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CB82D-39EB-0142-890A-31AE9FEEE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56FCDF-F708-0649-9E91-AE644CCCD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34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49E1A-1C3B-0C4F-A49A-717545676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D377E-5374-FE4F-A367-7AB79E285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BEA837-CCC1-5841-994C-929119EA16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5A4607-5E8E-0B46-A510-83A6F8438D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FC4935-77D8-3249-8029-85D433608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705EE2-9BC3-0441-B650-196860BF2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139A48-D1F8-2346-BE7B-D05B2B307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4EF5B9-3015-5D4C-BCFC-85903AF14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402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A8CAE-0996-AA42-B01B-1869AE56E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2F83B5-FACE-4641-B534-FCA498D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938B3A-A935-8D4B-B2A6-8C1554784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830E37-789E-704D-A3D0-4F3B652FC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0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87D0F7-3017-3E4F-B727-5CC3C0DD5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BE8CB3-BFA3-A145-B46F-70695A4E4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F8932-4CE3-4D4C-ABD9-9448DA194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60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A6E38-90CC-9040-956B-9373B6FA3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F9555-5B4D-524F-94A0-96A260BB3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1C5D7-F16C-874A-B2FD-776F551A8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7B9C68-35E6-4A49-A5C1-7418E1F90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ADB07-D544-0D44-AA5B-4035F7292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A4A4C4-0376-8647-B7CD-7DE79BC91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614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2EF2E-9EB5-324C-BA8D-FCF8DC9C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81CBC5-87E6-9B4E-A251-6095C4ACA1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A6D16-7B23-984A-A9AE-1B3AA883C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8CA3CC-DB44-6B4F-BD37-9B71B843D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A596E-FA96-E042-A85D-E1FA8D780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11E41A-5610-2F41-BAE7-E6821E849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420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20859E-8A55-1B4A-B2E1-31A0297C1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22EE3-549D-CD49-B4DC-6D1763656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F1395-E176-CD40-A69B-81BB3D20B1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E9A70-41AA-3245-9781-CF9AA558953F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548A8B-E7CD-EE42-8A83-6AAAC54D89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10446-489F-8845-A38B-AF6CE1862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07A92-46F8-D14B-B97D-7F6E639F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28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74BEA49-208A-8148-82E2-D017CCEF6C5C}"/>
              </a:ext>
            </a:extLst>
          </p:cNvPr>
          <p:cNvGrpSpPr/>
          <p:nvPr/>
        </p:nvGrpSpPr>
        <p:grpSpPr>
          <a:xfrm>
            <a:off x="0" y="0"/>
            <a:ext cx="7697987" cy="5514975"/>
            <a:chOff x="0" y="0"/>
            <a:chExt cx="9572626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181684C-F942-B147-95F3-EC894ACF1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468069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7EC651-682A-044B-8455-395B374727C4}"/>
                </a:ext>
              </a:extLst>
            </p:cNvPr>
            <p:cNvSpPr/>
            <p:nvPr/>
          </p:nvSpPr>
          <p:spPr>
            <a:xfrm>
              <a:off x="0" y="0"/>
              <a:ext cx="9572625" cy="4314825"/>
            </a:xfrm>
            <a:prstGeom prst="rect">
              <a:avLst/>
            </a:prstGeom>
            <a:solidFill>
              <a:schemeClr val="accent1">
                <a:alpha val="61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161F047-AE27-0B4D-82CC-8B3F5A85B883}"/>
                </a:ext>
              </a:extLst>
            </p:cNvPr>
            <p:cNvSpPr/>
            <p:nvPr/>
          </p:nvSpPr>
          <p:spPr>
            <a:xfrm>
              <a:off x="0" y="4314825"/>
              <a:ext cx="6215063" cy="2543175"/>
            </a:xfrm>
            <a:prstGeom prst="rect">
              <a:avLst/>
            </a:prstGeom>
            <a:solidFill>
              <a:schemeClr val="accent2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D30096B-97ED-DD4F-ACF9-F690D0703438}"/>
                </a:ext>
              </a:extLst>
            </p:cNvPr>
            <p:cNvSpPr/>
            <p:nvPr/>
          </p:nvSpPr>
          <p:spPr>
            <a:xfrm>
              <a:off x="6215064" y="4314825"/>
              <a:ext cx="3357562" cy="2543175"/>
            </a:xfrm>
            <a:prstGeom prst="rect">
              <a:avLst/>
            </a:prstGeom>
            <a:solidFill>
              <a:schemeClr val="accent3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C039A7B-945C-3148-B3FD-24237B69E728}"/>
              </a:ext>
            </a:extLst>
          </p:cNvPr>
          <p:cNvSpPr txBox="1"/>
          <p:nvPr/>
        </p:nvSpPr>
        <p:spPr>
          <a:xfrm>
            <a:off x="7805737" y="0"/>
            <a:ext cx="4252912" cy="1477328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1"/>
                </a:solidFill>
              </a:rPr>
              <a:t>Meta-data</a:t>
            </a:r>
          </a:p>
          <a:p>
            <a:r>
              <a:rPr lang="en-GB" dirty="0">
                <a:solidFill>
                  <a:schemeClr val="accent1"/>
                </a:solidFill>
              </a:rPr>
              <a:t>- build information</a:t>
            </a:r>
          </a:p>
          <a:p>
            <a:r>
              <a:rPr lang="en-GB" dirty="0">
                <a:solidFill>
                  <a:schemeClr val="accent1"/>
                </a:solidFill>
              </a:rPr>
              <a:t>- descriptions of summary data columns</a:t>
            </a:r>
          </a:p>
          <a:p>
            <a:r>
              <a:rPr lang="en-GB" dirty="0">
                <a:solidFill>
                  <a:schemeClr val="accent1"/>
                </a:solidFill>
              </a:rPr>
              <a:t>- information about the trait(s)</a:t>
            </a:r>
          </a:p>
          <a:p>
            <a:r>
              <a:rPr lang="en-GB" dirty="0">
                <a:solidFill>
                  <a:schemeClr val="accent1"/>
                </a:solidFill>
              </a:rPr>
              <a:t>- the commands used to generate the file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F18772-39B2-724E-811C-1A15C34DC3E0}"/>
              </a:ext>
            </a:extLst>
          </p:cNvPr>
          <p:cNvSpPr txBox="1"/>
          <p:nvPr/>
        </p:nvSpPr>
        <p:spPr>
          <a:xfrm>
            <a:off x="7805736" y="1612581"/>
            <a:ext cx="4252913" cy="258532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2"/>
                </a:solidFill>
              </a:rPr>
              <a:t>Variant information</a:t>
            </a:r>
          </a:p>
          <a:p>
            <a:r>
              <a:rPr lang="en-GB" dirty="0">
                <a:solidFill>
                  <a:schemeClr val="accent2"/>
                </a:solidFill>
              </a:rPr>
              <a:t>- each row represents a variant</a:t>
            </a:r>
            <a:br>
              <a:rPr lang="en-GB" dirty="0">
                <a:solidFill>
                  <a:schemeClr val="accent2"/>
                </a:solidFill>
              </a:rPr>
            </a:br>
            <a:r>
              <a:rPr lang="en-GB" dirty="0">
                <a:solidFill>
                  <a:schemeClr val="accent2"/>
                </a:solidFill>
              </a:rPr>
              <a:t>- includes </a:t>
            </a:r>
            <a:r>
              <a:rPr lang="en-GB" dirty="0" err="1">
                <a:solidFill>
                  <a:schemeClr val="accent2"/>
                </a:solidFill>
              </a:rPr>
              <a:t>dbSNP</a:t>
            </a:r>
            <a:r>
              <a:rPr lang="en-GB" dirty="0">
                <a:solidFill>
                  <a:schemeClr val="accent2"/>
                </a:solidFill>
              </a:rPr>
              <a:t> identified</a:t>
            </a:r>
            <a:br>
              <a:rPr lang="en-GB" dirty="0">
                <a:solidFill>
                  <a:schemeClr val="accent2"/>
                </a:solidFill>
              </a:rPr>
            </a:br>
            <a:r>
              <a:rPr lang="en-GB" dirty="0">
                <a:solidFill>
                  <a:schemeClr val="accent2"/>
                </a:solidFill>
              </a:rPr>
              <a:t>- chromosome and position</a:t>
            </a:r>
            <a:br>
              <a:rPr lang="en-GB" dirty="0">
                <a:solidFill>
                  <a:schemeClr val="accent2"/>
                </a:solidFill>
              </a:rPr>
            </a:br>
            <a:r>
              <a:rPr lang="en-GB" dirty="0">
                <a:solidFill>
                  <a:schemeClr val="accent2"/>
                </a:solidFill>
              </a:rPr>
              <a:t>- reference and non-reference alleles</a:t>
            </a:r>
            <a:br>
              <a:rPr lang="en-GB" dirty="0">
                <a:solidFill>
                  <a:schemeClr val="accent2"/>
                </a:solidFill>
              </a:rPr>
            </a:br>
            <a:r>
              <a:rPr lang="en-GB" dirty="0">
                <a:solidFill>
                  <a:schemeClr val="accent2"/>
                </a:solidFill>
              </a:rPr>
              <a:t>- by convention the non-reference allele is the effect allele</a:t>
            </a:r>
            <a:br>
              <a:rPr lang="en-GB" dirty="0">
                <a:solidFill>
                  <a:schemeClr val="accent2"/>
                </a:solidFill>
              </a:rPr>
            </a:br>
            <a:r>
              <a:rPr lang="en-GB" dirty="0">
                <a:solidFill>
                  <a:schemeClr val="accent2"/>
                </a:solidFill>
              </a:rPr>
              <a:t>- quality metrics</a:t>
            </a:r>
            <a:br>
              <a:rPr lang="en-GB" dirty="0">
                <a:solidFill>
                  <a:schemeClr val="accent2"/>
                </a:solidFill>
              </a:rPr>
            </a:br>
            <a:r>
              <a:rPr lang="en-GB" dirty="0">
                <a:solidFill>
                  <a:schemeClr val="accent2"/>
                </a:solidFill>
              </a:rPr>
              <a:t>- annotations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DF2763-B66F-A64E-B501-316AF0B5A372}"/>
              </a:ext>
            </a:extLst>
          </p:cNvPr>
          <p:cNvSpPr txBox="1"/>
          <p:nvPr/>
        </p:nvSpPr>
        <p:spPr>
          <a:xfrm>
            <a:off x="7805736" y="4333157"/>
            <a:ext cx="4252913" cy="2308324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3"/>
                </a:solidFill>
              </a:rPr>
              <a:t>GWAS summary data</a:t>
            </a:r>
          </a:p>
          <a:p>
            <a:r>
              <a:rPr lang="en-GB" dirty="0">
                <a:solidFill>
                  <a:schemeClr val="accent3"/>
                </a:solidFill>
              </a:rPr>
              <a:t>- each column represents a single GWAS</a:t>
            </a:r>
          </a:p>
          <a:p>
            <a:r>
              <a:rPr lang="en-GB" dirty="0">
                <a:solidFill>
                  <a:schemeClr val="accent3"/>
                </a:solidFill>
              </a:rPr>
              <a:t>- this replaces the standard VCF convention of each column representing a single sample</a:t>
            </a:r>
          </a:p>
          <a:p>
            <a:r>
              <a:rPr lang="en-GB" dirty="0">
                <a:solidFill>
                  <a:schemeClr val="accent3"/>
                </a:solidFill>
              </a:rPr>
              <a:t>- Within each column, the effect size, standard error, p-value etc fields are collapsed by a colon delimiter</a:t>
            </a:r>
          </a:p>
        </p:txBody>
      </p:sp>
    </p:spTree>
    <p:extLst>
      <p:ext uri="{BB962C8B-B14F-4D97-AF65-F5344CB8AC3E}">
        <p14:creationId xmlns:p14="http://schemas.microsoft.com/office/powerpoint/2010/main" val="315611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DB256D4-4E8F-4E4B-80A8-540083A42176}"/>
              </a:ext>
            </a:extLst>
          </p:cNvPr>
          <p:cNvGrpSpPr/>
          <p:nvPr/>
        </p:nvGrpSpPr>
        <p:grpSpPr>
          <a:xfrm>
            <a:off x="1411188" y="111299"/>
            <a:ext cx="9369624" cy="6635401"/>
            <a:chOff x="0" y="0"/>
            <a:chExt cx="9572626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46A5658-1E16-C64E-B4F7-1EB816468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468069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B6B2B03-54C0-084A-8819-C655990C062F}"/>
                </a:ext>
              </a:extLst>
            </p:cNvPr>
            <p:cNvSpPr/>
            <p:nvPr/>
          </p:nvSpPr>
          <p:spPr>
            <a:xfrm>
              <a:off x="0" y="0"/>
              <a:ext cx="9572625" cy="4314825"/>
            </a:xfrm>
            <a:prstGeom prst="rect">
              <a:avLst/>
            </a:prstGeom>
            <a:solidFill>
              <a:schemeClr val="accent1">
                <a:alpha val="61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2C2828-499C-8648-A52D-F4F209A37890}"/>
                </a:ext>
              </a:extLst>
            </p:cNvPr>
            <p:cNvSpPr/>
            <p:nvPr/>
          </p:nvSpPr>
          <p:spPr>
            <a:xfrm>
              <a:off x="0" y="4314825"/>
              <a:ext cx="6215063" cy="2543175"/>
            </a:xfrm>
            <a:prstGeom prst="rect">
              <a:avLst/>
            </a:prstGeom>
            <a:solidFill>
              <a:schemeClr val="accent2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46549E-691A-BE4F-9C67-4EA789E1B6A2}"/>
                </a:ext>
              </a:extLst>
            </p:cNvPr>
            <p:cNvSpPr/>
            <p:nvPr/>
          </p:nvSpPr>
          <p:spPr>
            <a:xfrm>
              <a:off x="6215064" y="4314825"/>
              <a:ext cx="3357562" cy="2543175"/>
            </a:xfrm>
            <a:prstGeom prst="rect">
              <a:avLst/>
            </a:prstGeom>
            <a:solidFill>
              <a:schemeClr val="accent3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CBC4376-8FDC-A541-A55C-2609FD863738}"/>
              </a:ext>
            </a:extLst>
          </p:cNvPr>
          <p:cNvSpPr txBox="1"/>
          <p:nvPr/>
        </p:nvSpPr>
        <p:spPr>
          <a:xfrm>
            <a:off x="9233778" y="214313"/>
            <a:ext cx="1467774" cy="461665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Meta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57620-2783-3F4B-8676-BC48393A966F}"/>
              </a:ext>
            </a:extLst>
          </p:cNvPr>
          <p:cNvSpPr txBox="1"/>
          <p:nvPr/>
        </p:nvSpPr>
        <p:spPr>
          <a:xfrm>
            <a:off x="1613778" y="5806727"/>
            <a:ext cx="1659493" cy="830997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Variant</a:t>
            </a:r>
          </a:p>
          <a:p>
            <a:r>
              <a:rPr lang="en-US" sz="2400" dirty="0"/>
              <a:t>information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0552BD-F8F0-8945-8B8C-2E50C77222D0}"/>
              </a:ext>
            </a:extLst>
          </p:cNvPr>
          <p:cNvSpPr txBox="1"/>
          <p:nvPr/>
        </p:nvSpPr>
        <p:spPr>
          <a:xfrm>
            <a:off x="8703636" y="5806727"/>
            <a:ext cx="1974836" cy="830997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n-US" sz="2400" dirty="0"/>
              <a:t>GWAS </a:t>
            </a:r>
          </a:p>
          <a:p>
            <a:pPr algn="r"/>
            <a:r>
              <a:rPr lang="en-US" sz="2400" dirty="0"/>
              <a:t>summary data</a:t>
            </a:r>
          </a:p>
        </p:txBody>
      </p:sp>
    </p:spTree>
    <p:extLst>
      <p:ext uri="{BB962C8B-B14F-4D97-AF65-F5344CB8AC3E}">
        <p14:creationId xmlns:p14="http://schemas.microsoft.com/office/powerpoint/2010/main" val="3985618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120</Words>
  <Application>Microsoft Macintosh PowerPoint</Application>
  <PresentationFormat>Widescreen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Gibran Hemani</dc:creator>
  <cp:lastModifiedBy>Gibran Hemani</cp:lastModifiedBy>
  <cp:revision>3</cp:revision>
  <dcterms:created xsi:type="dcterms:W3CDTF">2020-02-22T08:10:56Z</dcterms:created>
  <dcterms:modified xsi:type="dcterms:W3CDTF">2020-02-22T08:39:37Z</dcterms:modified>
</cp:coreProperties>
</file>

<file path=docProps/thumbnail.jpeg>
</file>